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3" r:id="rId3"/>
    <p:sldId id="264" r:id="rId4"/>
    <p:sldId id="265" r:id="rId5"/>
    <p:sldId id="266" r:id="rId6"/>
    <p:sldId id="285" r:id="rId7"/>
    <p:sldId id="267" r:id="rId8"/>
    <p:sldId id="268" r:id="rId9"/>
    <p:sldId id="256" r:id="rId10"/>
    <p:sldId id="261" r:id="rId11"/>
    <p:sldId id="269" r:id="rId12"/>
    <p:sldId id="271" r:id="rId13"/>
    <p:sldId id="272" r:id="rId14"/>
    <p:sldId id="273" r:id="rId15"/>
    <p:sldId id="281" r:id="rId16"/>
    <p:sldId id="274" r:id="rId17"/>
    <p:sldId id="275" r:id="rId18"/>
    <p:sldId id="276" r:id="rId19"/>
    <p:sldId id="277" r:id="rId20"/>
    <p:sldId id="278" r:id="rId21"/>
    <p:sldId id="279" r:id="rId22"/>
    <p:sldId id="259" r:id="rId23"/>
    <p:sldId id="260" r:id="rId24"/>
    <p:sldId id="258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3371-3B9E-4B54-B138-99E6BFF6911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FA61-814C-4178-835E-3440C61FE5E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 smtClean="0"/>
              <a:t>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 smtClean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Disperziono ojačani</a:t>
            </a:r>
            <a:r>
              <a:rPr lang="sr-Latn-C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nanovlaknima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0" y="3657600"/>
            <a:ext cx="2438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sr-Latn-CS" dirty="0" smtClean="0"/>
              <a:t>Sadrže ojačavajuće čestice mikronske do milimetarske veličine, koje nemaju mogućnost niti im je cilj blokiranje dislokacija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disperziono</a:t>
            </a:r>
            <a:r>
              <a:rPr lang="en-US" dirty="0" smtClean="0"/>
              <a:t> </a:t>
            </a:r>
            <a:r>
              <a:rPr lang="en-US" dirty="0" err="1" smtClean="0"/>
              <a:t>ojačanih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Cilj ojačavanja česticama nije postizanje čvrstoće (zatezne čvrstoće, napona tečenja), već dobijanja nestandardnih kombinacija osobina.</a:t>
            </a:r>
          </a:p>
          <a:p>
            <a:r>
              <a:rPr lang="sr-Latn-CS" dirty="0" smtClean="0"/>
              <a:t>Pravilo smeše </a:t>
            </a:r>
            <a:r>
              <a:rPr lang="en-US" dirty="0" smtClean="0"/>
              <a:t>ne </a:t>
            </a:r>
            <a:r>
              <a:rPr lang="en-US" dirty="0" err="1" smtClean="0"/>
              <a:t>važi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mehaničke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,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gustinu</a:t>
            </a:r>
            <a:r>
              <a:rPr lang="en-US" dirty="0" smtClean="0"/>
              <a:t>:</a:t>
            </a: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2819400" y="580138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800" b="1" dirty="0">
                <a:latin typeface="Calibri" pitchFamily="34" charset="0"/>
                <a:sym typeface="Symbol"/>
              </a:rPr>
              <a:t></a:t>
            </a:r>
            <a:r>
              <a:rPr lang="sr-Latn-CS" sz="2800" b="1" baseline="-25000" dirty="0" smtClean="0">
                <a:latin typeface="Calibri" pitchFamily="34" charset="0"/>
              </a:rPr>
              <a:t>K</a:t>
            </a:r>
            <a:r>
              <a:rPr lang="sr-Latn-CS" sz="2800" b="1" dirty="0" smtClean="0">
                <a:latin typeface="Calibri" pitchFamily="34" charset="0"/>
              </a:rPr>
              <a:t>=f</a:t>
            </a:r>
            <a:r>
              <a:rPr lang="sr-Latn-CS" sz="2800" b="1" baseline="-25000" dirty="0" smtClean="0">
                <a:latin typeface="Calibri" pitchFamily="34" charset="0"/>
              </a:rPr>
              <a:t>osn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 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o</a:t>
            </a:r>
            <a:r>
              <a:rPr lang="sr-Latn-CS" sz="2800" b="1" baseline="-25000" dirty="0" smtClean="0">
                <a:latin typeface="Calibri" pitchFamily="34" charset="0"/>
              </a:rPr>
              <a:t>sn</a:t>
            </a:r>
            <a:r>
              <a:rPr lang="sr-Latn-CS" sz="2800" b="1" dirty="0" smtClean="0">
                <a:latin typeface="Calibri" pitchFamily="34" charset="0"/>
              </a:rPr>
              <a:t>+f</a:t>
            </a:r>
            <a:r>
              <a:rPr lang="sr-Latn-CS" sz="2800" b="1" baseline="-25000" dirty="0" smtClean="0">
                <a:latin typeface="Calibri" pitchFamily="34" charset="0"/>
              </a:rPr>
              <a:t>ojač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 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ojač</a:t>
            </a:r>
            <a:endParaRPr lang="sr-Latn-C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Dobijanje ojačavajućih čestica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Mlevenje                                                Atomizacija</a:t>
            </a:r>
            <a:endParaRPr lang="sr-Latn-C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2362200"/>
            <a:ext cx="6019800" cy="3852164"/>
            <a:chOff x="1479786" y="2057400"/>
            <a:chExt cx="7283214" cy="45945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4600" y="2057400"/>
              <a:ext cx="4143375" cy="421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6477000" y="5943600"/>
              <a:ext cx="228600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Komora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524000" y="2057400"/>
              <a:ext cx="114300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Rotor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1479786" y="5715001"/>
              <a:ext cx="2028237" cy="9369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>
                  <a:latin typeface="Calibri" pitchFamily="34" charset="0"/>
                </a:rPr>
                <a:t>WC ili čelične </a:t>
              </a:r>
              <a:r>
                <a:rPr lang="sr-Latn-CS" sz="2000" b="1" dirty="0" smtClean="0">
                  <a:latin typeface="Calibri" pitchFamily="34" charset="0"/>
                </a:rPr>
                <a:t>kuglice</a:t>
              </a:r>
              <a:endParaRPr lang="sr-Latn-CS" sz="2000" b="1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200" y="2057400"/>
            <a:ext cx="8001000" cy="4724400"/>
            <a:chOff x="838200" y="2057400"/>
            <a:chExt cx="8001000" cy="4724400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838200" y="2057400"/>
              <a:ext cx="8001000" cy="4724400"/>
              <a:chOff x="838200" y="1828800"/>
              <a:chExt cx="8001000" cy="4724400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4419600" y="1828800"/>
                <a:ext cx="4419600" cy="4724400"/>
                <a:chOff x="4419600" y="1828800"/>
                <a:chExt cx="4419600" cy="4724400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57610"/>
                <a:stretch>
                  <a:fillRect/>
                </a:stretch>
              </p:blipFill>
              <p:spPr bwMode="auto">
                <a:xfrm>
                  <a:off x="5257800" y="1905000"/>
                  <a:ext cx="3581400" cy="464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953000" y="1828800"/>
                  <a:ext cx="1524000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sr-Latn-CS" b="1">
                      <a:latin typeface="Calibri" pitchFamily="34" charset="0"/>
                    </a:rPr>
                    <a:t>Cev</a:t>
                  </a:r>
                </a:p>
              </p:txBody>
            </p:sp>
            <p:sp>
              <p:nvSpPr>
                <p:cNvPr id="1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419600" y="2590800"/>
                  <a:ext cx="1524000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sr-Latn-CS" b="1">
                      <a:latin typeface="Calibri" pitchFamily="34" charset="0"/>
                    </a:rPr>
                    <a:t>Obrtni disk</a:t>
                  </a:r>
                </a:p>
              </p:txBody>
            </p:sp>
          </p:grpSp>
          <p:sp>
            <p:nvSpPr>
              <p:cNvPr id="11" name="TextBox 6"/>
              <p:cNvSpPr txBox="1">
                <a:spLocks noChangeArrowheads="1"/>
              </p:cNvSpPr>
              <p:nvPr/>
            </p:nvSpPr>
            <p:spPr bwMode="auto">
              <a:xfrm>
                <a:off x="838200" y="6096000"/>
                <a:ext cx="35052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sr-Latn-CS">
                  <a:latin typeface="Calibri" pitchFamily="34" charset="0"/>
                </a:endParaRPr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2845376">
              <a:off x="5227129" y="4136788"/>
              <a:ext cx="457200" cy="9049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7" name="Oval 16"/>
          <p:cNvSpPr/>
          <p:nvPr/>
        </p:nvSpPr>
        <p:spPr>
          <a:xfrm>
            <a:off x="228600" y="1447800"/>
            <a:ext cx="2209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Dobijanje stvarnih partikulitnih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/>
          <a:lstStyle/>
          <a:p>
            <a:r>
              <a:rPr lang="sr-Latn-CS" dirty="0" smtClean="0"/>
              <a:t>Sinterovanje</a:t>
            </a:r>
          </a:p>
          <a:p>
            <a:r>
              <a:rPr lang="sr-Latn-CS" dirty="0" smtClean="0"/>
              <a:t>Hladno presovanje (za tocila)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Sinterovanje</a:t>
            </a:r>
            <a:endParaRPr lang="sr-Latn-CS" dirty="0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371600" y="1219200"/>
            <a:ext cx="6934200" cy="5334000"/>
            <a:chOff x="-533400" y="2286000"/>
            <a:chExt cx="4953000" cy="43053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 l="13100" t="12483" r="13100" b="4759"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donji žig</a:t>
              </a:r>
            </a:p>
            <a:p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371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sinterovanje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r-Latn-CS" dirty="0" smtClean="0"/>
              <a:t>Hladno presovanje</a:t>
            </a:r>
            <a:endParaRPr lang="sr-Latn-C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1600200"/>
            <a:ext cx="4495800" cy="4191000"/>
            <a:chOff x="457200" y="2209800"/>
            <a:chExt cx="4495800" cy="4191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 l="1704" t="1727" r="2875" b="3304"/>
            <a:stretch>
              <a:fillRect/>
            </a:stretch>
          </p:blipFill>
          <p:spPr bwMode="auto">
            <a:xfrm>
              <a:off x="457200" y="2209800"/>
              <a:ext cx="42672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33400" y="2450068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MEŠANJE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438400"/>
              <a:ext cx="1905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Vezivno sredstvo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3124200"/>
              <a:ext cx="1143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Abrazivna zrna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05200" y="3733800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Dodaci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4126468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KALUPOVANJE</a:t>
              </a:r>
              <a:endParaRPr lang="sr-Latn-C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5800" y="3886200"/>
            <a:ext cx="4572000" cy="2819400"/>
            <a:chOff x="4495800" y="3886200"/>
            <a:chExt cx="4572000" cy="28194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l="3089" t="2875" r="4247" b="5112"/>
            <a:stretch>
              <a:fillRect/>
            </a:stretch>
          </p:blipFill>
          <p:spPr bwMode="auto">
            <a:xfrm>
              <a:off x="4495800" y="3962400"/>
              <a:ext cx="45720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715000" y="3886200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PEČENJE</a:t>
              </a:r>
              <a:endParaRPr lang="sr-Latn-C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Primeri stvarnih partikulitnih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r>
              <a:rPr lang="sr-Latn-CS" dirty="0" smtClean="0"/>
              <a:t>Brusni alati (tocila)</a:t>
            </a:r>
          </a:p>
          <a:p>
            <a:r>
              <a:rPr lang="sr-Latn-CS" dirty="0" smtClean="0"/>
              <a:t>Pločice od tvrdog metala za rezanje</a:t>
            </a:r>
          </a:p>
          <a:p>
            <a:r>
              <a:rPr lang="sr-Latn-CS" dirty="0" smtClean="0"/>
              <a:t>Paneli za balističku zaštitu</a:t>
            </a:r>
          </a:p>
          <a:p>
            <a:r>
              <a:rPr lang="sr-Latn-CS" dirty="0" smtClean="0"/>
              <a:t>Kalupi i jezgra za livenje</a:t>
            </a:r>
          </a:p>
          <a:p>
            <a:r>
              <a:rPr lang="sr-Latn-CS" dirty="0" smtClean="0"/>
              <a:t>Električni kontakti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r-Latn-CS" dirty="0" smtClean="0"/>
              <a:t>Brusni alati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861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Sastoje se iz tri komponente:</a:t>
            </a:r>
          </a:p>
          <a:p>
            <a:endParaRPr lang="sr-Latn-CS" sz="2400" dirty="0" smtClean="0"/>
          </a:p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Brusna  zrna (ojačavajuća komponenta kompozitnog  materijala)</a:t>
            </a:r>
          </a:p>
          <a:p>
            <a:r>
              <a:rPr lang="sr-Latn-CS" sz="2400" dirty="0" smtClean="0"/>
              <a:t>	- ostvaruju rezanje materijala obratka,</a:t>
            </a:r>
          </a:p>
          <a:p>
            <a:r>
              <a:rPr lang="sr-Latn-CS" sz="2400" dirty="0" smtClean="0"/>
              <a:t>	- imaju visoku tvrdoću i otpornost na visoke temperature.</a:t>
            </a:r>
          </a:p>
          <a:p>
            <a:endParaRPr lang="sr-Latn-CS" sz="1600" dirty="0" smtClean="0"/>
          </a:p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Vezivno sredstvo (osnova kompozitnog materijala)</a:t>
            </a:r>
          </a:p>
          <a:p>
            <a:r>
              <a:rPr lang="sr-Latn-CS" sz="2400" dirty="0" smtClean="0"/>
              <a:t>	- drže brusna zrna na okupu, daju tocilu oblik i čvrstoću,</a:t>
            </a:r>
          </a:p>
          <a:p>
            <a:r>
              <a:rPr lang="sr-Latn-CS" sz="2400" dirty="0" smtClean="0"/>
              <a:t>	- dovoljna čvrstoća, žilavost i otpornost na udare, otpornost  </a:t>
            </a:r>
          </a:p>
          <a:p>
            <a:r>
              <a:rPr lang="sr-Latn-CS" sz="2400" dirty="0" smtClean="0"/>
              <a:t>	  na visoke temperature, ne reaguju sa sredstvima za </a:t>
            </a:r>
          </a:p>
          <a:p>
            <a:r>
              <a:rPr lang="sr-Latn-CS" sz="2400" dirty="0" smtClean="0"/>
              <a:t>	  hlađenje, obezbeđuju poroznost.</a:t>
            </a:r>
          </a:p>
          <a:p>
            <a:endParaRPr lang="sr-Latn-CS" sz="1600" dirty="0" smtClean="0"/>
          </a:p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Pore</a:t>
            </a:r>
          </a:p>
          <a:p>
            <a:r>
              <a:rPr lang="sr-Latn-CS" sz="2400" dirty="0" smtClean="0"/>
              <a:t>	- prihvataju skinutu strugotinu i omogućavaju intenzivnije </a:t>
            </a:r>
          </a:p>
          <a:p>
            <a:r>
              <a:rPr lang="sr-Latn-CS" sz="2400" dirty="0" smtClean="0"/>
              <a:t>	   hlađenje zrna i tocila</a:t>
            </a:r>
            <a:endParaRPr lang="sr-Latn-C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36068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1295400"/>
                <a:gridCol w="1295400"/>
                <a:gridCol w="1219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Brusne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čestice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 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B</a:t>
                      </a:r>
                      <a:r>
                        <a:rPr lang="sr-Latn-CS" baseline="-25000" dirty="0" smtClean="0"/>
                        <a:t>4</a:t>
                      </a:r>
                      <a:r>
                        <a:rPr lang="sr-Latn-CS" baseline="0" dirty="0" smtClean="0"/>
                        <a:t>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cBN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Dijamant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Mikrotvrdoća HV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1800-2800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3300-3600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4000-5000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7300-9000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8600-10000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524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Broj otvora na 1 in</a:t>
                      </a:r>
                      <a:r>
                        <a:rPr lang="sr-Latn-CS" baseline="30000" dirty="0" smtClean="0"/>
                        <a:t>2</a:t>
                      </a:r>
                      <a:r>
                        <a:rPr lang="sr-Latn-CS" dirty="0" smtClean="0"/>
                        <a:t> sita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Prečnik zrna [mm]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8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</a:t>
                      </a:r>
                      <a:r>
                        <a:rPr lang="sr-Latn-CS" b="0" dirty="0" smtClean="0">
                          <a:latin typeface="+mn-lt"/>
                        </a:rPr>
                        <a:t>24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2,830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0,840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30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60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0,710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0,297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70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220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0,250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0,062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240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800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0,053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0,007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latin typeface="+mn-lt"/>
                        </a:rPr>
                        <a:t>1000 </a:t>
                      </a:r>
                      <a:r>
                        <a:rPr lang="sr-Latn-CS" b="0" dirty="0" smtClean="0">
                          <a:latin typeface="+mn-lt"/>
                          <a:cs typeface="Times New Roman"/>
                        </a:rPr>
                        <a:t>÷ 2500</a:t>
                      </a:r>
                      <a:endParaRPr lang="sr-Latn-C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0,006 </a:t>
                      </a:r>
                      <a:r>
                        <a:rPr lang="sr-Latn-CS" b="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÷ 0,004</a:t>
                      </a:r>
                      <a:endParaRPr lang="sr-Latn-C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810000"/>
            <a:ext cx="457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Materijali osnove:</a:t>
            </a:r>
          </a:p>
          <a:p>
            <a:endParaRPr lang="sr-Latn-CS" dirty="0" smtClean="0"/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 </a:t>
            </a:r>
            <a:r>
              <a:rPr lang="sr-Latn-CS" sz="2000" dirty="0" smtClean="0"/>
              <a:t>bakelit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guma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keramika (glina, kvarc, kaolin...)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silikati (vodeno staklo i glina)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magneziti (magnezit i rastvor magnezijum hlorida u vodi)</a:t>
            </a:r>
          </a:p>
          <a:p>
            <a:pPr>
              <a:buFont typeface="Arial" pitchFamily="34" charset="0"/>
              <a:buChar char="•"/>
            </a:pPr>
            <a:r>
              <a:rPr lang="sr-Latn-CS" sz="2000" dirty="0" smtClean="0"/>
              <a:t>  legure metala (Cu, Sn, Fe, Al, Ni...)</a:t>
            </a:r>
            <a:endParaRPr lang="sr-Latn-C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810000"/>
            <a:ext cx="312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Poroznost: </a:t>
            </a:r>
            <a:r>
              <a:rPr lang="sr-Latn-CS" sz="2000" dirty="0" smtClean="0"/>
              <a:t> od 1 do 70 %</a:t>
            </a:r>
          </a:p>
          <a:p>
            <a:pPr>
              <a:buFont typeface="Arial" pitchFamily="34" charset="0"/>
              <a:buChar char="•"/>
            </a:pPr>
            <a:endParaRPr lang="sr-Latn-CS" dirty="0" smtClean="0"/>
          </a:p>
          <a:p>
            <a:pPr>
              <a:buFont typeface="Arial" pitchFamily="34" charset="0"/>
              <a:buChar char="•"/>
            </a:pPr>
            <a:endParaRPr lang="sr-Latn-CS" dirty="0" smtClean="0"/>
          </a:p>
          <a:p>
            <a:endParaRPr lang="sr-Latn-C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410200" y="4182948"/>
            <a:ext cx="3048000" cy="2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07856"/>
            <a:ext cx="4724400" cy="22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352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304800" y="228600"/>
            <a:ext cx="5105400" cy="3581400"/>
            <a:chOff x="295955" y="215657"/>
            <a:chExt cx="4512809" cy="2973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 l="1429" t="2229" r="2857" b="1943"/>
            <a:stretch>
              <a:fillRect/>
            </a:stretch>
          </p:blipFill>
          <p:spPr bwMode="auto">
            <a:xfrm>
              <a:off x="295955" y="215657"/>
              <a:ext cx="4512809" cy="272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048000" y="4572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Zrno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8382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Pora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1371600"/>
              <a:ext cx="990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Vezivno sredstvo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819400"/>
              <a:ext cx="1219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Strugotina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2362200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Odvojeno zrno</a:t>
              </a:r>
              <a:endParaRPr lang="sr-Latn-CS" b="1" dirty="0"/>
            </a:p>
          </p:txBody>
        </p:sp>
      </p:grpSp>
      <p:pic>
        <p:nvPicPr>
          <p:cNvPr id="1026" name="Picture 2" descr="C:\Documents and Settings\Sebastian Balos\My Documents\Slijpst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1000"/>
            <a:ext cx="365726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/>
              <a:t>Definicija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b="1" dirty="0" smtClean="0"/>
              <a:t>    Kompozitni materijali su materijali koji se sastoje od dva ili više konstituenta:</a:t>
            </a:r>
          </a:p>
          <a:p>
            <a:pPr eaLnBrk="1" hangingPunct="1">
              <a:buFont typeface="Arial" charset="0"/>
              <a:buNone/>
            </a:pPr>
            <a:endParaRPr lang="sr-Latn-CS" b="1" dirty="0" smtClean="0"/>
          </a:p>
          <a:p>
            <a:pPr eaLnBrk="1" hangingPunct="1"/>
            <a:r>
              <a:rPr lang="sr-Latn-CS" b="1" dirty="0" smtClean="0"/>
              <a:t>koji se razlikuju po hemijskom sastavu i koji se suštinski ne rastvaraju jedan u drugom,</a:t>
            </a:r>
          </a:p>
          <a:p>
            <a:pPr eaLnBrk="1" hangingPunct="1"/>
            <a:r>
              <a:rPr lang="sr-Latn-CS" b="1" dirty="0" smtClean="0"/>
              <a:t>čime se dobija kombinacija osobina koje konstituenti nemaju i</a:t>
            </a:r>
          </a:p>
          <a:p>
            <a:r>
              <a:rPr lang="en-US" b="1" dirty="0" smtClean="0"/>
              <a:t>(</a:t>
            </a:r>
            <a:r>
              <a:rPr lang="sr-Latn-CS" b="1" dirty="0" smtClean="0"/>
              <a:t>koji su zasebno dobijeni.</a:t>
            </a:r>
            <a:r>
              <a:rPr lang="en-US" b="1" dirty="0" smtClean="0"/>
              <a:t>)</a:t>
            </a:r>
            <a:endParaRPr lang="sr-Latn-CS" b="1" dirty="0" smtClean="0"/>
          </a:p>
          <a:p>
            <a:pPr eaLnBrk="1" hangingPunct="1">
              <a:buFont typeface="Arial" charset="0"/>
              <a:buNone/>
            </a:pPr>
            <a:endParaRPr lang="sr-Latn-C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25000" t="43000" r="59375" b="25000"/>
          <a:stretch>
            <a:fillRect/>
          </a:stretch>
        </p:blipFill>
        <p:spPr bwMode="auto">
          <a:xfrm>
            <a:off x="1676400" y="3581400"/>
            <a:ext cx="22860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4495800" y="4648200"/>
            <a:ext cx="1524000" cy="1456730"/>
            <a:chOff x="4495800" y="4648200"/>
            <a:chExt cx="1524000" cy="1456730"/>
          </a:xfrm>
        </p:grpSpPr>
        <p:sp>
          <p:nvSpPr>
            <p:cNvPr id="14" name="Left Arrow 13"/>
            <p:cNvSpPr/>
            <p:nvPr/>
          </p:nvSpPr>
          <p:spPr>
            <a:xfrm>
              <a:off x="4648200" y="4648200"/>
              <a:ext cx="990600" cy="5334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51816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Heksagonalna gusto složena struktura</a:t>
              </a:r>
              <a:endParaRPr lang="sr-Latn-C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1143000"/>
          </a:xfrm>
        </p:spPr>
        <p:txBody>
          <a:bodyPr/>
          <a:lstStyle/>
          <a:p>
            <a:r>
              <a:rPr lang="sr-Latn-CS" dirty="0" smtClean="0"/>
              <a:t>Tvrdi metal</a:t>
            </a:r>
            <a:endParaRPr lang="sr-Latn-C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791200" y="152400"/>
            <a:ext cx="3505200" cy="6724710"/>
            <a:chOff x="5791200" y="152400"/>
            <a:chExt cx="3505200" cy="672471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5962526" y="152400"/>
              <a:ext cx="3105274" cy="655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oup 16"/>
            <p:cNvGrpSpPr/>
            <p:nvPr/>
          </p:nvGrpSpPr>
          <p:grpSpPr>
            <a:xfrm>
              <a:off x="5791200" y="2114490"/>
              <a:ext cx="3505200" cy="4762620"/>
              <a:chOff x="5791200" y="2114490"/>
              <a:chExt cx="3505200" cy="476262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400800" y="2114490"/>
                <a:ext cx="2667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000" b="1" dirty="0" smtClean="0"/>
                  <a:t>Fina </a:t>
                </a:r>
                <a:r>
                  <a:rPr lang="sr-Latn-CS" sz="2000" b="1" dirty="0" smtClean="0">
                    <a:sym typeface="Symbol"/>
                  </a:rPr>
                  <a:t>-faza (~7 m)</a:t>
                </a:r>
                <a:endParaRPr lang="sr-Latn-CS" sz="20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91200" y="4324290"/>
                <a:ext cx="350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000" b="1" dirty="0" smtClean="0"/>
                  <a:t>Srednje gruba </a:t>
                </a:r>
                <a:r>
                  <a:rPr lang="sr-Latn-CS" sz="2000" b="1" dirty="0" smtClean="0">
                    <a:sym typeface="Symbol"/>
                  </a:rPr>
                  <a:t>-faza (~21 m)</a:t>
                </a:r>
                <a:endParaRPr lang="sr-Latn-CS" sz="20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96000" y="6477000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sz="2000" b="1" dirty="0" smtClean="0"/>
                  <a:t>Gruba </a:t>
                </a:r>
                <a:r>
                  <a:rPr lang="sr-Latn-CS" sz="2000" b="1" dirty="0" smtClean="0">
                    <a:sym typeface="Symbol"/>
                  </a:rPr>
                  <a:t>-faza (~42 m)</a:t>
                </a:r>
                <a:endParaRPr lang="sr-Latn-CS" sz="2000" b="1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52400" y="9144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Volfram-karbid (WC) spojen kobaltom (Co)</a:t>
            </a:r>
          </a:p>
          <a:p>
            <a:pPr>
              <a:buFont typeface="Arial" pitchFamily="34" charset="0"/>
              <a:buChar char="•"/>
            </a:pPr>
            <a:r>
              <a:rPr lang="sr-Latn-CS" sz="2400" b="1" dirty="0" smtClean="0"/>
              <a:t> Koristi se za: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obradu rezanjem 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zamenu za olovo u netoksičnoj streljačkoj municiji i za probojnu municiju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sportsku opremu – kandže za tvrde podloge (biciklizam), vrhovi štapova za planinarenje</a:t>
            </a:r>
            <a:endParaRPr lang="sr-Latn-C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C</a:t>
            </a:r>
            <a:endParaRPr lang="sr-Latn-C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W</a:t>
            </a:r>
            <a:endParaRPr lang="sr-Latn-CS" b="1" dirty="0"/>
          </a:p>
        </p:txBody>
      </p:sp>
      <p:sp>
        <p:nvSpPr>
          <p:cNvPr id="8194" name="AutoShape 2" descr="http://www.ls-carbide.com/image/TP2.jpg"/>
          <p:cNvSpPr>
            <a:spLocks noChangeAspect="1" noChangeArrowheads="1"/>
          </p:cNvSpPr>
          <p:nvPr/>
        </p:nvSpPr>
        <p:spPr bwMode="auto">
          <a:xfrm>
            <a:off x="155575" y="-1371600"/>
            <a:ext cx="1924050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619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30769"/>
          <a:stretch>
            <a:fillRect/>
          </a:stretch>
        </p:blipFill>
        <p:spPr bwMode="auto">
          <a:xfrm>
            <a:off x="2971800" y="228600"/>
            <a:ext cx="4114800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85675"/>
            <a:ext cx="1697176" cy="62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343400"/>
            <a:ext cx="3505200" cy="233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09800"/>
            <a:ext cx="3073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209800"/>
            <a:ext cx="355730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>
          <a:xfrm>
            <a:off x="2133600" y="2514600"/>
            <a:ext cx="4572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Down Arrow 11"/>
          <p:cNvSpPr/>
          <p:nvPr/>
        </p:nvSpPr>
        <p:spPr>
          <a:xfrm rot="18000000">
            <a:off x="6705234" y="5474824"/>
            <a:ext cx="4572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Down Arrow 12"/>
          <p:cNvSpPr/>
          <p:nvPr/>
        </p:nvSpPr>
        <p:spPr>
          <a:xfrm rot="15644457">
            <a:off x="1210435" y="5003875"/>
            <a:ext cx="4572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r-Latn-CS" sz="2400" dirty="0" smtClean="0"/>
              <a:t>Paneli za balističku zaštitu ovog tipa daju efikasnost keramike uz efikasnije zaustavljanje širenja prsline i veću otpornost na višestuke pogotke.</a:t>
            </a:r>
          </a:p>
          <a:p>
            <a:pPr eaLnBrk="1" hangingPunct="1">
              <a:buFont typeface="Arial" charset="0"/>
              <a:buNone/>
            </a:pPr>
            <a:r>
              <a:rPr lang="sr-Latn-CS" sz="2400" dirty="0" smtClean="0"/>
              <a:t>Oklopni paneli EXOTE (oko 70 % TiC):</a:t>
            </a:r>
          </a:p>
          <a:p>
            <a:pPr eaLnBrk="1" hangingPunct="1">
              <a:buFont typeface="Arial" charset="0"/>
              <a:buNone/>
            </a:pPr>
            <a:endParaRPr lang="sr-Latn-CS" dirty="0" smtClean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dirty="0" smtClean="0"/>
              <a:t>Paneli za balističku zaštitu: </a:t>
            </a:r>
            <a:br>
              <a:rPr lang="sr-Latn-CS" dirty="0" smtClean="0"/>
            </a:br>
            <a:r>
              <a:rPr lang="sr-Latn-CS" dirty="0" smtClean="0"/>
              <a:t>legura Ti + čestice TiC</a:t>
            </a:r>
            <a:endParaRPr lang="sr-Latn-CS" dirty="0" smtClean="0">
              <a:solidFill>
                <a:srgbClr val="FF0000"/>
              </a:solidFill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 l="20000" r="3999"/>
          <a:stretch>
            <a:fillRect/>
          </a:stretch>
        </p:blipFill>
        <p:spPr bwMode="auto">
          <a:xfrm>
            <a:off x="4871936" y="3048000"/>
            <a:ext cx="404346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3505200"/>
            <a:ext cx="3962400" cy="3200400"/>
            <a:chOff x="3405188" y="2667000"/>
            <a:chExt cx="2708290" cy="2133599"/>
          </a:xfrm>
        </p:grpSpPr>
        <p:pic>
          <p:nvPicPr>
            <p:cNvPr id="43014" name="Picture 6"/>
            <p:cNvPicPr>
              <a:picLocks noChangeAspect="1" noChangeArrowheads="1"/>
            </p:cNvPicPr>
            <p:nvPr/>
          </p:nvPicPr>
          <p:blipFill>
            <a:blip r:embed="rId3"/>
            <a:srcRect t="11462"/>
            <a:stretch>
              <a:fillRect/>
            </a:stretch>
          </p:blipFill>
          <p:spPr bwMode="auto">
            <a:xfrm>
              <a:off x="3405188" y="2667000"/>
              <a:ext cx="2708290" cy="213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9000" y="4419600"/>
              <a:ext cx="4953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143000" y="3181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Legura Ti</a:t>
            </a:r>
            <a:endParaRPr lang="sr-Latn-CS" sz="20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7200" y="3324255"/>
            <a:ext cx="685800" cy="409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195527" y="3490926"/>
            <a:ext cx="638146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3181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 Keramika TiC</a:t>
            </a:r>
            <a:endParaRPr lang="sr-Latn-C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1"/>
          <p:cNvSpPr txBox="1">
            <a:spLocks noChangeArrowheads="1"/>
          </p:cNvSpPr>
          <p:nvPr/>
        </p:nvSpPr>
        <p:spPr bwMode="auto">
          <a:xfrm>
            <a:off x="5791200" y="3048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>
                <a:latin typeface="Calibri" pitchFamily="34" charset="0"/>
              </a:rPr>
              <a:t>Mehanizam </a:t>
            </a:r>
          </a:p>
          <a:p>
            <a:r>
              <a:rPr lang="sr-Latn-CS" sz="2400" b="1">
                <a:latin typeface="Calibri" pitchFamily="34" charset="0"/>
              </a:rPr>
              <a:t>balističke zaštite kao kod keramike </a:t>
            </a:r>
          </a:p>
        </p:txBody>
      </p:sp>
      <p:sp>
        <p:nvSpPr>
          <p:cNvPr id="44035" name="TextBox 12"/>
          <p:cNvSpPr txBox="1">
            <a:spLocks noChangeArrowheads="1"/>
          </p:cNvSpPr>
          <p:nvPr/>
        </p:nvSpPr>
        <p:spPr bwMode="auto">
          <a:xfrm>
            <a:off x="6324600" y="48006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400" b="1" dirty="0">
                <a:latin typeface="Calibri" pitchFamily="34" charset="0"/>
              </a:rPr>
              <a:t>Balistička efikasnost kompozitnog materijala sistema Ti-TiC (Exote)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3276601"/>
            <a:ext cx="6400800" cy="3505200"/>
            <a:chOff x="-217456" y="228601"/>
            <a:chExt cx="6400094" cy="3505200"/>
          </a:xfrm>
        </p:grpSpPr>
        <p:pic>
          <p:nvPicPr>
            <p:cNvPr id="44046" name="Picture 5"/>
            <p:cNvPicPr>
              <a:picLocks noChangeAspect="1" noChangeArrowheads="1"/>
            </p:cNvPicPr>
            <p:nvPr/>
          </p:nvPicPr>
          <p:blipFill>
            <a:blip r:embed="rId2"/>
            <a:srcRect b="14076"/>
            <a:stretch>
              <a:fillRect/>
            </a:stretch>
          </p:blipFill>
          <p:spPr bwMode="auto">
            <a:xfrm rot="5400000">
              <a:off x="1872065" y="-576773"/>
              <a:ext cx="3505200" cy="5115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7" name="TextBox 14"/>
            <p:cNvSpPr txBox="1">
              <a:spLocks noChangeArrowheads="1"/>
            </p:cNvSpPr>
            <p:nvPr/>
          </p:nvSpPr>
          <p:spPr bwMode="auto">
            <a:xfrm>
              <a:off x="-217456" y="1752600"/>
              <a:ext cx="990601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sr-Latn-CS" dirty="0">
                <a:latin typeface="Calibri" pitchFamily="34" charset="0"/>
              </a:endParaRPr>
            </a:p>
            <a:p>
              <a:pPr algn="ctr"/>
              <a:r>
                <a:rPr lang="sr-Latn-CS" b="1" dirty="0" smtClean="0">
                  <a:latin typeface="Calibri" pitchFamily="34" charset="0"/>
                </a:rPr>
                <a:t>Ti+TiC</a:t>
              </a:r>
            </a:p>
            <a:p>
              <a:pPr algn="ctr"/>
              <a:r>
                <a:rPr lang="sr-Latn-CS" b="1" dirty="0" smtClean="0">
                  <a:latin typeface="Calibri" pitchFamily="34" charset="0"/>
                </a:rPr>
                <a:t>(EXOTE)</a:t>
              </a:r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44048" name="TextBox 15"/>
            <p:cNvSpPr txBox="1">
              <a:spLocks noChangeArrowheads="1"/>
            </p:cNvSpPr>
            <p:nvPr/>
          </p:nvSpPr>
          <p:spPr bwMode="auto">
            <a:xfrm>
              <a:off x="11119" y="304800"/>
              <a:ext cx="136045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sr-Latn-CS" dirty="0">
                <a:latin typeface="Calibri" pitchFamily="34" charset="0"/>
              </a:endParaRPr>
            </a:p>
            <a:p>
              <a:r>
                <a:rPr lang="sr-Latn-CS" b="1" dirty="0" smtClean="0">
                  <a:latin typeface="Calibri" pitchFamily="34" charset="0"/>
                </a:rPr>
                <a:t>Čelik za balističku zaštitu</a:t>
              </a:r>
              <a:endParaRPr lang="sr-Latn-CS" b="1" dirty="0">
                <a:latin typeface="Calibri" pitchFamily="34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8600" y="304800"/>
            <a:ext cx="5105400" cy="3057525"/>
            <a:chOff x="228600" y="3876675"/>
            <a:chExt cx="4762500" cy="2752725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28600" y="3876675"/>
              <a:ext cx="4762500" cy="2752725"/>
              <a:chOff x="533400" y="3733800"/>
              <a:chExt cx="4762500" cy="2752725"/>
            </a:xfrm>
          </p:grpSpPr>
          <p:pic>
            <p:nvPicPr>
              <p:cNvPr id="44041" name="Picture 2" descr="G:\oruzje\slike\slike\Stari kompjuter\5e.gif"/>
              <p:cNvPicPr>
                <a:picLocks noChangeAspect="1" noChangeArrowheads="1"/>
              </p:cNvPicPr>
              <p:nvPr/>
            </p:nvPicPr>
            <p:blipFill>
              <a:blip r:embed="rId3"/>
              <a:srcRect t="18130"/>
              <a:stretch>
                <a:fillRect/>
              </a:stretch>
            </p:blipFill>
            <p:spPr bwMode="auto">
              <a:xfrm>
                <a:off x="533400" y="3733800"/>
                <a:ext cx="4762500" cy="275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42" name="TextBox 7"/>
              <p:cNvSpPr txBox="1">
                <a:spLocks noChangeArrowheads="1"/>
              </p:cNvSpPr>
              <p:nvPr/>
            </p:nvSpPr>
            <p:spPr bwMode="auto">
              <a:xfrm>
                <a:off x="2971799" y="3790890"/>
                <a:ext cx="1328951" cy="3602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CS" sz="2000" b="1">
                    <a:latin typeface="Calibri" pitchFamily="34" charset="0"/>
                  </a:rPr>
                  <a:t>Ti+TiC</a:t>
                </a:r>
              </a:p>
            </p:txBody>
          </p:sp>
          <p:sp>
            <p:nvSpPr>
              <p:cNvPr id="44043" name="TextBox 8"/>
              <p:cNvSpPr txBox="1">
                <a:spLocks noChangeArrowheads="1"/>
              </p:cNvSpPr>
              <p:nvPr/>
            </p:nvSpPr>
            <p:spPr bwMode="auto">
              <a:xfrm>
                <a:off x="3352800" y="4267200"/>
                <a:ext cx="1828800" cy="63731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000" b="1" dirty="0" smtClean="0">
                    <a:latin typeface="Calibri" pitchFamily="34" charset="0"/>
                  </a:rPr>
                  <a:t>Lom </a:t>
                </a:r>
                <a:r>
                  <a:rPr lang="sr-Latn-CS" sz="2000" b="1" dirty="0">
                    <a:latin typeface="Calibri" pitchFamily="34" charset="0"/>
                  </a:rPr>
                  <a:t>probojnog jezgra</a:t>
                </a:r>
              </a:p>
            </p:txBody>
          </p:sp>
          <p:sp>
            <p:nvSpPr>
              <p:cNvPr id="44044" name="TextBox 9"/>
              <p:cNvSpPr txBox="1">
                <a:spLocks noChangeArrowheads="1"/>
              </p:cNvSpPr>
              <p:nvPr/>
            </p:nvSpPr>
            <p:spPr bwMode="auto">
              <a:xfrm>
                <a:off x="3048000" y="5334000"/>
                <a:ext cx="1447800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000" b="1">
                    <a:latin typeface="Calibri" pitchFamily="34" charset="0"/>
                  </a:rPr>
                  <a:t>Konični lom</a:t>
                </a:r>
              </a:p>
            </p:txBody>
          </p:sp>
          <p:sp>
            <p:nvSpPr>
              <p:cNvPr id="44045" name="TextBox 10"/>
              <p:cNvSpPr txBox="1">
                <a:spLocks noChangeArrowheads="1"/>
              </p:cNvSpPr>
              <p:nvPr/>
            </p:nvSpPr>
            <p:spPr bwMode="auto">
              <a:xfrm>
                <a:off x="2514600" y="5791200"/>
                <a:ext cx="2743200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000" b="1">
                    <a:latin typeface="Calibri" pitchFamily="34" charset="0"/>
                  </a:rPr>
                  <a:t>čelik, kevlar, dyneema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rot="10800000">
              <a:off x="914246" y="4191109"/>
              <a:ext cx="533116" cy="3044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914246" y="5334504"/>
              <a:ext cx="533116" cy="3801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5800" y="3962400"/>
            <a:ext cx="38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{</a:t>
            </a:r>
            <a:endParaRPr lang="sr-Latn-CS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Oklopni paneli Onnex (~70 % B</a:t>
            </a:r>
            <a:r>
              <a:rPr lang="sr-Latn-CS" baseline="-25000" dirty="0" smtClean="0"/>
              <a:t>4</a:t>
            </a:r>
            <a:r>
              <a:rPr lang="sr-Latn-CS" dirty="0" smtClean="0"/>
              <a:t>C)</a:t>
            </a:r>
            <a:endParaRPr lang="sr-Latn-C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Paneli za balističku zaštitu: </a:t>
            </a:r>
            <a:br>
              <a:rPr lang="sr-Latn-CS" dirty="0" smtClean="0"/>
            </a:br>
            <a:r>
              <a:rPr lang="sr-Latn-CS" dirty="0" smtClean="0"/>
              <a:t>legura Al + B</a:t>
            </a:r>
            <a:r>
              <a:rPr lang="sr-Latn-CS" baseline="-25000" dirty="0" smtClean="0"/>
              <a:t>4</a:t>
            </a:r>
            <a:r>
              <a:rPr lang="sr-Latn-CS" dirty="0" smtClean="0"/>
              <a:t>C</a:t>
            </a:r>
            <a:endParaRPr lang="sr-Latn-CS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4800" y="3276600"/>
            <a:ext cx="4859037" cy="3429000"/>
            <a:chOff x="4800600" y="2514600"/>
            <a:chExt cx="2649237" cy="1985223"/>
          </a:xfrm>
        </p:grpSpPr>
        <p:pic>
          <p:nvPicPr>
            <p:cNvPr id="5" name="Picture 4"/>
            <p:cNvPicPr/>
            <p:nvPr/>
          </p:nvPicPr>
          <p:blipFill>
            <a:blip r:embed="rId2">
              <a:lum bright="30000" contrast="30000"/>
            </a:blip>
            <a:srcRect l="52040" t="39494" r="22309" b="29748"/>
            <a:stretch>
              <a:fillRect/>
            </a:stretch>
          </p:blipFill>
          <p:spPr bwMode="auto">
            <a:xfrm>
              <a:off x="4800600" y="2514600"/>
              <a:ext cx="2649237" cy="198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2">
              <a:lum bright="30000" contrast="30000"/>
            </a:blip>
            <a:srcRect l="49827" t="65467" r="46484" b="29810"/>
            <a:stretch>
              <a:fillRect/>
            </a:stretch>
          </p:blipFill>
          <p:spPr bwMode="auto">
            <a:xfrm>
              <a:off x="4800600" y="41910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52400" y="24384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Onnex debljine 3 mm zaustavlja projektil 5,56 mm M855 i zamenjuje  pancirni čelik iste debljine.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Gustina Onnex je ~2,6 g/cm</a:t>
            </a:r>
            <a:r>
              <a:rPr lang="sr-Latn-CS" sz="2400" baseline="30000" dirty="0" smtClean="0"/>
              <a:t>3</a:t>
            </a:r>
            <a:r>
              <a:rPr lang="sr-Latn-CS" sz="2400" dirty="0" smtClean="0"/>
              <a:t>.</a:t>
            </a:r>
          </a:p>
          <a:p>
            <a:r>
              <a:rPr lang="sr-Latn-CS" sz="2400" dirty="0" smtClean="0"/>
              <a:t>Gustina čelika je ~7,85 g/cm</a:t>
            </a:r>
            <a:r>
              <a:rPr lang="sr-Latn-CS" sz="2400" baseline="30000" dirty="0" smtClean="0"/>
              <a:t>3</a:t>
            </a:r>
            <a:r>
              <a:rPr lang="sr-Latn-CS" sz="2400" dirty="0" smtClean="0"/>
              <a:t>.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Onnex je efikasniji od čelika ~3 puta.</a:t>
            </a:r>
            <a:endParaRPr lang="sr-Latn-CS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7224727" y="2986073"/>
            <a:ext cx="638146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938727" y="2909873"/>
            <a:ext cx="638146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2590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Legura Al</a:t>
            </a:r>
            <a:endParaRPr lang="sr-Latn-C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2571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Keramika B</a:t>
            </a:r>
            <a:r>
              <a:rPr lang="sr-Latn-CS" sz="2000" b="1" baseline="-25000" dirty="0" smtClean="0"/>
              <a:t>4</a:t>
            </a:r>
            <a:r>
              <a:rPr lang="sr-Latn-CS" sz="2000" b="1" dirty="0" smtClean="0"/>
              <a:t>C</a:t>
            </a:r>
            <a:endParaRPr lang="sr-Latn-C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Kalupi i jezgra za livenje u školjkama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sr-Latn-CS" sz="2800" dirty="0" smtClean="0"/>
              <a:t>Pesak + smola</a:t>
            </a:r>
          </a:p>
          <a:p>
            <a:r>
              <a:rPr lang="sr-Latn-CS" sz="2800" dirty="0" smtClean="0"/>
              <a:t>Smola oblaže zrna peska i spaja ih u kalup</a:t>
            </a:r>
          </a:p>
          <a:p>
            <a:pPr>
              <a:buNone/>
            </a:pPr>
            <a:endParaRPr lang="sr-Latn-CS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1875" t="20000" r="21250" b="37000"/>
          <a:stretch>
            <a:fillRect/>
          </a:stretch>
        </p:blipFill>
        <p:spPr bwMode="auto">
          <a:xfrm>
            <a:off x="762000" y="2467864"/>
            <a:ext cx="7391400" cy="42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4495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1</a:t>
            </a:r>
            <a:endParaRPr lang="sr-Latn-C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2</a:t>
            </a:r>
            <a:endParaRPr lang="sr-Latn-C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6324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3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943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4</a:t>
            </a:r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562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Korak 5</a:t>
            </a:r>
            <a:endParaRPr lang="sr-Latn-C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526268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Ručice</a:t>
            </a:r>
            <a:endParaRPr lang="sr-Latn-C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590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Kaluparnik</a:t>
            </a:r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3622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r-Latn-CS" dirty="0" smtClean="0"/>
              <a:t>Zagrejan</a:t>
            </a:r>
            <a:r>
              <a:rPr lang="en-US" dirty="0" err="1" smtClean="0"/>
              <a:t>i</a:t>
            </a:r>
            <a:endParaRPr lang="sr-Latn-CS" dirty="0" smtClean="0"/>
          </a:p>
          <a:p>
            <a:pPr algn="r"/>
            <a:r>
              <a:rPr lang="sr-Latn-CS" dirty="0" smtClean="0"/>
              <a:t>model</a:t>
            </a:r>
            <a:endParaRPr lang="sr-Latn-C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2514600"/>
            <a:ext cx="83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Pesak+smola</a:t>
            </a:r>
            <a:endParaRPr lang="sr-Latn-C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49530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Školjka</a:t>
            </a:r>
            <a:endParaRPr lang="sr-Latn-C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5040868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Izbacivač</a:t>
            </a:r>
            <a:endParaRPr lang="sr-Latn-C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2743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Kaluparnik</a:t>
            </a:r>
            <a:endParaRPr lang="sr-Latn-C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26670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Školjke</a:t>
            </a:r>
            <a:endParaRPr lang="sr-Latn-C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4459069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Vezivni element</a:t>
            </a:r>
            <a:endParaRPr lang="sr-Latn-C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58674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Pesak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Električni kontakti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1524000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Kombinacija otpornosti na habanje (W ili WC) i električne provodljivosti (srebro - Ag)</a:t>
            </a:r>
          </a:p>
          <a:p>
            <a:r>
              <a:rPr lang="sr-Latn-CS" dirty="0" smtClean="0"/>
              <a:t>Nepotpuno sinterovanje W ili WC i ulivanje pod pritiskom Ag u osnovane pore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90600" y="3431854"/>
            <a:ext cx="7391400" cy="30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"/>
            <a:ext cx="8458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Pitanja-konvencionalni</a:t>
            </a:r>
            <a:r>
              <a:rPr kumimoji="0" lang="sr-Latn-C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kompozitni materijali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Koji je cilj ojačavanja kod konvencionalnih kompozitnih materijala?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Kako se dobijaju konvencionalni</a:t>
            </a:r>
            <a:r>
              <a:rPr kumimoji="0" lang="sr-Latn-C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kompozitni materijali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 čega se sastoje brusni alati?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Primena tvrdog metala?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Prednost</a:t>
            </a:r>
            <a:r>
              <a:rPr kumimoji="0" lang="sr-Latn-C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panela za balističku zaštitu od konvencionalnih partikulitnih kompozitnih materijala u odnosu na keramiku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sr-Latn-CS" sz="2800" b="1" dirty="0" smtClean="0">
                <a:solidFill>
                  <a:schemeClr val="tx2"/>
                </a:solidFill>
              </a:rPr>
              <a:t>Od čega se sastoje kalupi za livenje u školjkama?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Kakav tip sinterovanja se primenjuje za električne kontakte i zašto?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C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 smtClean="0"/>
              <a:t>Kompozitni materijali se sastoje od: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r-Latn-CS" sz="2800" dirty="0" smtClean="0"/>
              <a:t>Osnove, koja osigurava: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vezu sa ojačavajućim elementima,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prenos napona na ojačavajuće elemente,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zaštitu ojačavajućih elemenata od spoljašnjih uticaja</a:t>
            </a:r>
            <a:r>
              <a:rPr lang="en-US" sz="2800" dirty="0" smtClean="0"/>
              <a:t>,</a:t>
            </a:r>
            <a:endParaRPr lang="sr-Latn-CS" sz="2800" dirty="0" smtClean="0"/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krutost</a:t>
            </a:r>
            <a:r>
              <a:rPr lang="en-US" sz="2800" dirty="0" smtClean="0"/>
              <a:t>,</a:t>
            </a:r>
            <a:r>
              <a:rPr lang="sr-Latn-CS" sz="2800" dirty="0" smtClean="0"/>
              <a:t> oblik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dimenzije</a:t>
            </a:r>
            <a:r>
              <a:rPr lang="en-US" sz="2800" dirty="0" smtClean="0"/>
              <a:t> </a:t>
            </a:r>
            <a:r>
              <a:rPr lang="en-US" sz="2800" dirty="0" err="1" smtClean="0"/>
              <a:t>radnog</a:t>
            </a:r>
            <a:r>
              <a:rPr lang="en-US" sz="2800" dirty="0" smtClean="0"/>
              <a:t> </a:t>
            </a:r>
            <a:r>
              <a:rPr lang="en-US" sz="2800" dirty="0" err="1" smtClean="0"/>
              <a:t>predmeta</a:t>
            </a:r>
            <a:r>
              <a:rPr lang="sr-Latn-CS" sz="2800" dirty="0" smtClean="0"/>
              <a:t> i dr.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sr-Latn-CS" sz="2800" dirty="0" smtClean="0"/>
              <a:t>Ojačavajućih elemenata, koji </a:t>
            </a:r>
            <a:r>
              <a:rPr lang="en-US" sz="2800" dirty="0" err="1" smtClean="0"/>
              <a:t>obezbeđuju</a:t>
            </a:r>
            <a:r>
              <a:rPr lang="sr-Latn-CS" sz="2800" dirty="0" smtClean="0"/>
              <a:t>: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 visoke mehaničke karakteristike kompozitnom materijalu i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 druge karakteristike (toplotne, električne, ...)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/>
              <a:t>Materijali osnove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r-Latn-CS" dirty="0" smtClean="0"/>
              <a:t>Metali – kompozitni materijali sa metalnom osnovom (MMC-metal matrix composite</a:t>
            </a:r>
            <a:r>
              <a:rPr lang="en-US" dirty="0" smtClean="0"/>
              <a:t>s</a:t>
            </a:r>
            <a:r>
              <a:rPr lang="sr-Latn-CS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/>
              <a:t>2.   Polimeri – kompozitni materijali sa polimernom osnovom (PMC-polymer matrix composite</a:t>
            </a:r>
            <a:r>
              <a:rPr lang="en-US" dirty="0" smtClean="0"/>
              <a:t>s</a:t>
            </a:r>
            <a:r>
              <a:rPr lang="sr-Latn-CS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sr-Latn-CS" dirty="0" smtClean="0"/>
              <a:t>Keramike – kompozitni materijali sa keramičkom osnovom (CMC-ceramic matrix composite</a:t>
            </a:r>
            <a:r>
              <a:rPr lang="en-US" dirty="0" smtClean="0"/>
              <a:t>s</a:t>
            </a:r>
            <a:r>
              <a:rPr lang="sr-Latn-CS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 smtClean="0"/>
              <a:t>*    metali, polimeri i keramike se koriste i za ojačavajuće elemente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 rtlCol="0">
            <a:normAutofit/>
          </a:bodyPr>
          <a:lstStyle/>
          <a:p>
            <a:pPr marL="177800" indent="-177800">
              <a:defRPr/>
            </a:pPr>
            <a:r>
              <a:rPr lang="sr-Latn-CS" sz="2800" dirty="0" smtClean="0"/>
              <a:t>Velik modul elastičnosti, </a:t>
            </a:r>
            <a:r>
              <a:rPr lang="en-US" sz="2800" dirty="0" err="1" smtClean="0"/>
              <a:t>zatezna</a:t>
            </a:r>
            <a:r>
              <a:rPr lang="en-US" sz="2800" dirty="0" smtClean="0"/>
              <a:t> </a:t>
            </a:r>
            <a:r>
              <a:rPr lang="sr-Latn-CS" sz="2800" dirty="0" smtClean="0"/>
              <a:t>čvrstoća i tvrdoća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Mala gustina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K</a:t>
            </a:r>
            <a:r>
              <a:rPr lang="sr-Latn-CS" sz="2800" dirty="0" smtClean="0"/>
              <a:t>oeficijent toplotnog širenja prilagođen osnovi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Hemijska kompatibilnost sa osnovom (poželjno stvaranje hemijske veze u vidu tankog filma)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Visoka temperatura topljenja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(Niska cena, visoka tehnologičnost dobijanja kompozitnog materijala)</a:t>
            </a:r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 smtClean="0"/>
          </a:p>
          <a:p>
            <a:pPr marL="177800" indent="-1778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</p:txBody>
      </p:sp>
      <p:sp>
        <p:nvSpPr>
          <p:cNvPr id="61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sz="3200" b="1" dirty="0" smtClean="0"/>
              <a:t>Ojačavajući elementi treba da ispune sledeće zahteve: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Projektovanje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sr-Latn-CS" dirty="0" smtClean="0"/>
              <a:t>Pravilo smeše: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2.   Obrnuto pravilo smeše: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*</a:t>
            </a:r>
            <a:r>
              <a:rPr lang="en-US" dirty="0" smtClean="0"/>
              <a:t>   </a:t>
            </a:r>
            <a:r>
              <a:rPr lang="sr-Latn-CS" dirty="0" smtClean="0"/>
              <a:t>primer za modul elastičnosti (E).</a:t>
            </a:r>
          </a:p>
          <a:p>
            <a:pPr marL="395288" indent="-395288">
              <a:buNone/>
            </a:pPr>
            <a:r>
              <a:rPr lang="sr-Latn-CS" dirty="0" smtClean="0"/>
              <a:t>**mehaničke osobine kompozitnih materijala su između ova dva pravila, osim kod nanokompozitnih materijala, kod kojih su mehaničke osobine iznad vrednosti koje se dobijaju pravilom smeše.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/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2590800" y="2249269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3600" b="1" dirty="0" smtClean="0">
                <a:latin typeface="Calibri" pitchFamily="34" charset="0"/>
                <a:sym typeface="Symbol"/>
              </a:rPr>
              <a:t>E</a:t>
            </a:r>
            <a:r>
              <a:rPr lang="sr-Latn-CS" sz="3600" b="1" baseline="-25000" dirty="0" smtClean="0">
                <a:latin typeface="Calibri" pitchFamily="34" charset="0"/>
              </a:rPr>
              <a:t>K</a:t>
            </a:r>
            <a:r>
              <a:rPr lang="sr-Latn-CS" sz="3600" b="1" dirty="0" smtClean="0">
                <a:latin typeface="Calibri" pitchFamily="34" charset="0"/>
              </a:rPr>
              <a:t>=f</a:t>
            </a:r>
            <a:r>
              <a:rPr lang="sr-Latn-CS" sz="3600" b="1" baseline="-25000" dirty="0" smtClean="0">
                <a:latin typeface="Calibri" pitchFamily="34" charset="0"/>
              </a:rPr>
              <a:t>osn</a:t>
            </a:r>
            <a:r>
              <a:rPr lang="sr-Latn-CS" sz="3600" b="1" dirty="0" smtClean="0">
                <a:latin typeface="Calibri" pitchFamily="34" charset="0"/>
                <a:sym typeface="Symbol"/>
              </a:rPr>
              <a:t> E</a:t>
            </a:r>
            <a:r>
              <a:rPr lang="sr-Latn-CS" sz="3600" b="1" baseline="-25000" dirty="0" smtClean="0">
                <a:latin typeface="Calibri" pitchFamily="34" charset="0"/>
                <a:sym typeface="Symbol"/>
              </a:rPr>
              <a:t>osn</a:t>
            </a:r>
            <a:r>
              <a:rPr lang="sr-Latn-CS" sz="3600" b="1" dirty="0" smtClean="0">
                <a:latin typeface="Calibri" pitchFamily="34" charset="0"/>
              </a:rPr>
              <a:t>+f</a:t>
            </a:r>
            <a:r>
              <a:rPr lang="sr-Latn-CS" sz="3600" b="1" baseline="-25000" dirty="0" smtClean="0">
                <a:latin typeface="Calibri" pitchFamily="34" charset="0"/>
              </a:rPr>
              <a:t>ojač</a:t>
            </a:r>
            <a:r>
              <a:rPr lang="sr-Latn-CS" sz="3600" b="1" dirty="0" smtClean="0">
                <a:latin typeface="Calibri" pitchFamily="34" charset="0"/>
                <a:sym typeface="Symbol"/>
              </a:rPr>
              <a:t> E</a:t>
            </a:r>
            <a:r>
              <a:rPr lang="sr-Latn-CS" sz="3600" b="1" baseline="-25000" dirty="0" smtClean="0">
                <a:latin typeface="Calibri" pitchFamily="34" charset="0"/>
                <a:sym typeface="Symbol"/>
              </a:rPr>
              <a:t>ojač</a:t>
            </a:r>
            <a:endParaRPr lang="sr-Latn-CS" sz="3600" b="1" dirty="0">
              <a:latin typeface="Calibri" pitchFamily="34" charset="0"/>
            </a:endParaRP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2362200" y="3505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3600" b="1" dirty="0" smtClean="0">
                <a:latin typeface="Calibri" pitchFamily="34" charset="0"/>
                <a:sym typeface="Symbol"/>
              </a:rPr>
              <a:t>1/E</a:t>
            </a:r>
            <a:r>
              <a:rPr lang="sr-Latn-CS" sz="3600" b="1" baseline="-25000" dirty="0" smtClean="0">
                <a:latin typeface="Calibri" pitchFamily="34" charset="0"/>
              </a:rPr>
              <a:t>K</a:t>
            </a:r>
            <a:r>
              <a:rPr lang="sr-Latn-CS" sz="3600" b="1" dirty="0" smtClean="0">
                <a:latin typeface="Calibri" pitchFamily="34" charset="0"/>
              </a:rPr>
              <a:t>=f</a:t>
            </a:r>
            <a:r>
              <a:rPr lang="sr-Latn-CS" sz="3600" b="1" baseline="-25000" dirty="0" smtClean="0">
                <a:latin typeface="Calibri" pitchFamily="34" charset="0"/>
              </a:rPr>
              <a:t>osn</a:t>
            </a:r>
            <a:r>
              <a:rPr lang="sr-Latn-CS" sz="3600" b="1" dirty="0" smtClean="0">
                <a:latin typeface="Calibri" pitchFamily="34" charset="0"/>
                <a:sym typeface="Symbol"/>
              </a:rPr>
              <a:t>/E</a:t>
            </a:r>
            <a:r>
              <a:rPr lang="sr-Latn-CS" sz="3600" b="1" baseline="-25000" dirty="0" smtClean="0">
                <a:latin typeface="Calibri" pitchFamily="34" charset="0"/>
                <a:sym typeface="Symbol"/>
              </a:rPr>
              <a:t>osn</a:t>
            </a:r>
            <a:r>
              <a:rPr lang="sr-Latn-CS" sz="3600" b="1" dirty="0" smtClean="0">
                <a:latin typeface="Calibri" pitchFamily="34" charset="0"/>
              </a:rPr>
              <a:t>+f</a:t>
            </a:r>
            <a:r>
              <a:rPr lang="sr-Latn-CS" sz="3600" b="1" baseline="-25000" dirty="0" smtClean="0">
                <a:latin typeface="Calibri" pitchFamily="34" charset="0"/>
              </a:rPr>
              <a:t>ojač</a:t>
            </a:r>
            <a:r>
              <a:rPr lang="sr-Latn-CS" sz="3600" b="1" dirty="0" smtClean="0">
                <a:latin typeface="Calibri" pitchFamily="34" charset="0"/>
                <a:sym typeface="Symbol"/>
              </a:rPr>
              <a:t>/E</a:t>
            </a:r>
            <a:r>
              <a:rPr lang="sr-Latn-CS" sz="3600" b="1" baseline="-25000" dirty="0" smtClean="0">
                <a:latin typeface="Calibri" pitchFamily="34" charset="0"/>
                <a:sym typeface="Symbol"/>
              </a:rPr>
              <a:t>ojač</a:t>
            </a:r>
            <a:endParaRPr lang="sr-Latn-C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2667000" cy="5029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(OJAČANI ČESTICAMA)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600" b="1" dirty="0" smtClean="0"/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 smtClean="0"/>
              <a:t>Konvencionalni partikulitni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endParaRPr lang="sr-Latn-CS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Disperziono ojačani</a:t>
            </a:r>
            <a:r>
              <a:rPr lang="sr-Latn-C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1828800"/>
            <a:ext cx="2286000" cy="5029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 smtClean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</a:t>
            </a:r>
            <a:r>
              <a:rPr lang="sr-Latn-CS" sz="2400" b="1" dirty="0" smtClean="0">
                <a:latin typeface="+mn-lt"/>
              </a:rPr>
              <a:t>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</a:t>
            </a:r>
            <a:r>
              <a:rPr lang="sr-Latn-CS" sz="2400" b="1" dirty="0" smtClean="0">
                <a:latin typeface="+mn-lt"/>
              </a:rPr>
              <a:t>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nanovlaknima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1828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 dirty="0">
                <a:latin typeface="Calibri" pitchFamily="34" charset="0"/>
              </a:rPr>
              <a:t>LAMINATNI</a:t>
            </a:r>
            <a:r>
              <a:rPr lang="sr-Latn-CS" sz="3200" dirty="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7067394">
            <a:off x="3408159" y="1252870"/>
            <a:ext cx="99507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9062990">
            <a:off x="1649069" y="1182227"/>
            <a:ext cx="151049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919210" y="1227192"/>
            <a:ext cx="931709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6001489" y="1202763"/>
            <a:ext cx="138046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1828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 dirty="0">
                <a:latin typeface="Calibri" pitchFamily="34" charset="0"/>
              </a:rPr>
              <a:t>KOMBINOVANI</a:t>
            </a:r>
            <a:r>
              <a:rPr lang="sr-Latn-CS" sz="3200" dirty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None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Pitanja-uvodni deo:</a:t>
            </a:r>
          </a:p>
          <a:p>
            <a:pPr algn="ctr">
              <a:buFont typeface="Arial" charset="0"/>
              <a:buNone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Šta su to kompozitni materijali? Definicija?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Od čega se sastoje kompozitni materijali i uloga komponenti?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Koji se materijali koriste za izradu komponenti kompozitnih materijala?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Koji su zahtevi koji se stavljaju pred ojačavajuće elemente kompozitnih materijala?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Projektovanje kompozitnih materijala?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Podela kompozitnih materijala?</a:t>
            </a:r>
          </a:p>
          <a:p>
            <a:pPr marL="514350" indent="-514350">
              <a:buFont typeface="Arial" charset="0"/>
              <a:buNone/>
              <a:defRPr/>
            </a:pPr>
            <a:endParaRPr lang="sr-Latn-CS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KONVENCIONALNI PATRIKULITNI 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1009</Words>
  <Application>Microsoft Office PowerPoint</Application>
  <PresentationFormat>On-screen Show (4:3)</PresentationFormat>
  <Paragraphs>254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Office Theme</vt:lpstr>
      <vt:lpstr>KOMPOZITNI MATERIJALI</vt:lpstr>
      <vt:lpstr>Definicija</vt:lpstr>
      <vt:lpstr>PowerPoint Presentation</vt:lpstr>
      <vt:lpstr>Materijali osnove kompozitnih materijala</vt:lpstr>
      <vt:lpstr>Ojačavajući elementi treba da ispune sledeće zahteve:</vt:lpstr>
      <vt:lpstr>Projektovanje kompozitnih materijala</vt:lpstr>
      <vt:lpstr>Podela kompozitnih materijala</vt:lpstr>
      <vt:lpstr>PowerPoint Presentation</vt:lpstr>
      <vt:lpstr>KONVENCIONALNI PATRIKULITNI KOMPOZITNI MATERIJALI</vt:lpstr>
      <vt:lpstr>Podela kompozitnih materijala</vt:lpstr>
      <vt:lpstr>PowerPoint Presentation</vt:lpstr>
      <vt:lpstr>Dobijanje ojačavajućih čestica</vt:lpstr>
      <vt:lpstr>Dobijanje stvarnih partikulitnih kompozitnih materijala</vt:lpstr>
      <vt:lpstr>Sinterovanje</vt:lpstr>
      <vt:lpstr>Hladno presovanje</vt:lpstr>
      <vt:lpstr>Primeri stvarnih partikulitnih kompozitnih materijala</vt:lpstr>
      <vt:lpstr>Brusni alati</vt:lpstr>
      <vt:lpstr>PowerPoint Presentation</vt:lpstr>
      <vt:lpstr>PowerPoint Presentation</vt:lpstr>
      <vt:lpstr>Tvrdi metal</vt:lpstr>
      <vt:lpstr>PowerPoint Presentation</vt:lpstr>
      <vt:lpstr>Paneli za balističku zaštitu:  legura Ti + čestice TiC</vt:lpstr>
      <vt:lpstr>PowerPoint Presentation</vt:lpstr>
      <vt:lpstr>Paneli za balističku zaštitu:  legura Al + B4C</vt:lpstr>
      <vt:lpstr>Kalupi i jezgra za livenje u školjkama</vt:lpstr>
      <vt:lpstr>Električni kontakti</vt:lpstr>
      <vt:lpstr>PowerPoint Presentation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Sebastian Baloš</cp:lastModifiedBy>
  <cp:revision>103</cp:revision>
  <dcterms:created xsi:type="dcterms:W3CDTF">2011-01-26T15:04:20Z</dcterms:created>
  <dcterms:modified xsi:type="dcterms:W3CDTF">2015-09-16T07:58:46Z</dcterms:modified>
</cp:coreProperties>
</file>